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280" r:id="rId4"/>
    <p:sldId id="281" r:id="rId5"/>
    <p:sldId id="283" r:id="rId6"/>
    <p:sldId id="266" r:id="rId7"/>
    <p:sldId id="267" r:id="rId8"/>
    <p:sldId id="291" r:id="rId9"/>
    <p:sldId id="292" r:id="rId10"/>
    <p:sldId id="295" r:id="rId11"/>
    <p:sldId id="284" r:id="rId12"/>
    <p:sldId id="285" r:id="rId13"/>
    <p:sldId id="293" r:id="rId14"/>
    <p:sldId id="28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8612" autoAdjust="0"/>
  </p:normalViewPr>
  <p:slideViewPr>
    <p:cSldViewPr snapToGrid="0">
      <p:cViewPr>
        <p:scale>
          <a:sx n="67" d="100"/>
          <a:sy n="67" d="100"/>
        </p:scale>
        <p:origin x="-35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32C46-CF1A-41C5-BE68-560C979AA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614B-BEBB-468F-A015-14B65A454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0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Alleen al voor</a:t>
            </a:r>
            <a:r>
              <a:rPr lang="nl-NL" baseline="0" dirty="0" smtClean="0"/>
              <a:t> de 2.700 fietsers levert de oplossing met het 2-rtg fietspad in de maatschappelijke kosten/baten berekening ten minste 1 miljoen euro op. (zie staatje hieronder)</a:t>
            </a:r>
          </a:p>
          <a:p>
            <a:r>
              <a:rPr lang="nl-NL" baseline="0" dirty="0" smtClean="0"/>
              <a:t>Voor de 8.800 auto’s en bussen zal dat waarschijnlijk minstens eenzelfde bedrag opleveren.</a:t>
            </a:r>
          </a:p>
          <a:p>
            <a:endParaRPr lang="nl-NL" dirty="0" smtClean="0"/>
          </a:p>
          <a:p>
            <a:pPr rtl="0"/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Overzicht kosten en baten	     Kosten	          Baten	      Totaal	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Investeringen		€ -700.000		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B&amp;O kosten		€ -127.000		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Reiskostenreductie fietsers		     € 159.000		</a:t>
            </a:r>
          </a:p>
          <a:p>
            <a:pPr rtl="0"/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Gezondheideffecten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€ -73.000		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Externe effecten		     € 164.000	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Verzuimreductie	€ -133.000		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Reistijdwinsten fietsers		  € 1.691.000	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rtl="0"/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Totaal		€ -1.033.000	  € 2.014.000	   € 981.000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18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67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37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64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85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93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de rotonde Rigastraat is verderop op de Rouenweg voor een aantal fietsers nog een 4</a:t>
            </a:r>
            <a:r>
              <a:rPr lang="nl-NL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conflict: deze moeten de Rouenweg weer oversteken; om dat te voorkomen gaan sommigen op de rotonde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spookfietsend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linksom.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0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06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614B-BEBB-468F-A015-14B65A45462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76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182083"/>
            <a:ext cx="12192000" cy="4877754"/>
          </a:xfrm>
        </p:spPr>
        <p:txBody>
          <a:bodyPr>
            <a:normAutofit/>
          </a:bodyPr>
          <a:lstStyle>
            <a:lvl1pPr marL="542925" indent="-542925">
              <a:defRPr sz="3200">
                <a:latin typeface="+mn-lt"/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80" y="5806289"/>
            <a:ext cx="2306352" cy="94442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8676"/>
            <a:ext cx="12191999" cy="851977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10523349" y="6416298"/>
            <a:ext cx="147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Zaanstreek</a:t>
            </a:r>
            <a:endParaRPr lang="nl-NL" sz="2000" b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072562" y="6059837"/>
            <a:ext cx="585787" cy="798163"/>
          </a:xfrm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34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95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3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4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45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39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59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96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97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6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81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69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01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34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4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90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03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40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E394-402B-40FB-9C62-4B246C59398E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7C96-239C-4DD7-BFC3-EA134FF8B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3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4" r:id="rId18"/>
    <p:sldLayoutId id="2147483663" r:id="rId19"/>
    <p:sldLayoutId id="2147483662" r:id="rId20"/>
    <p:sldLayoutId id="214748366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52407"/>
          </a:xfrm>
          <a:prstGeom prst="rect">
            <a:avLst/>
          </a:prstGeom>
        </p:spPr>
      </p:pic>
      <p:sp>
        <p:nvSpPr>
          <p:cNvPr id="4" name="Subtitel 3"/>
          <p:cNvSpPr>
            <a:spLocks noGrp="1"/>
          </p:cNvSpPr>
          <p:nvPr>
            <p:ph type="subTitle" idx="4294967295"/>
          </p:nvPr>
        </p:nvSpPr>
        <p:spPr>
          <a:xfrm>
            <a:off x="90312" y="203697"/>
            <a:ext cx="11573616" cy="671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Met een glimlach over de nieuwe  Zaanbrug</a:t>
            </a:r>
          </a:p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4014439" y="6089586"/>
            <a:ext cx="44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Sonja Puhl – Diehle  /   Lian Kosse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233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58677"/>
            <a:ext cx="12191999" cy="718016"/>
          </a:xfrm>
        </p:spPr>
        <p:txBody>
          <a:bodyPr/>
          <a:lstStyle/>
          <a:p>
            <a:pPr algn="ctr"/>
            <a:r>
              <a:rPr lang="nl-NL" dirty="0" smtClean="0"/>
              <a:t>3e</a:t>
            </a:r>
            <a:r>
              <a:rPr lang="nl-NL" dirty="0" smtClean="0"/>
              <a:t> </a:t>
            </a:r>
            <a:r>
              <a:rPr lang="nl-NL" i="1" dirty="0" smtClean="0"/>
              <a:t>onnodige</a:t>
            </a:r>
            <a:r>
              <a:rPr lang="nl-NL" dirty="0" smtClean="0"/>
              <a:t> conflicterende stroom bij Zaanbrug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038" y="876693"/>
            <a:ext cx="7131559" cy="598130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476265" y="1470246"/>
            <a:ext cx="785510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Wormerland &lt;-&gt; Dubbele Buurt: 8.800 auto’s</a:t>
            </a:r>
          </a:p>
          <a:p>
            <a:r>
              <a:rPr lang="nl-NL" sz="3200" b="1" dirty="0" err="1" smtClean="0">
                <a:solidFill>
                  <a:srgbClr val="92D050"/>
                </a:solidFill>
              </a:rPr>
              <a:t>Zaanweg</a:t>
            </a:r>
            <a:r>
              <a:rPr lang="nl-NL" sz="3200" b="1" dirty="0" smtClean="0">
                <a:solidFill>
                  <a:srgbClr val="92D050"/>
                </a:solidFill>
              </a:rPr>
              <a:t>-west &lt;-&gt; Zaanbrug: 2000 fietsers</a:t>
            </a:r>
            <a:endParaRPr lang="nl-NL" sz="3200" b="1" dirty="0">
              <a:solidFill>
                <a:srgbClr val="92D050"/>
              </a:solidFill>
            </a:endParaRPr>
          </a:p>
        </p:txBody>
      </p:sp>
      <p:sp>
        <p:nvSpPr>
          <p:cNvPr id="4" name="PIJL-LINKS en -OMHOOG 3"/>
          <p:cNvSpPr/>
          <p:nvPr/>
        </p:nvSpPr>
        <p:spPr>
          <a:xfrm rot="6513246">
            <a:off x="4502770" y="3394989"/>
            <a:ext cx="1482660" cy="1631221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bogen PIJL-OMHOOG 7"/>
          <p:cNvSpPr/>
          <p:nvPr/>
        </p:nvSpPr>
        <p:spPr>
          <a:xfrm rot="1095296">
            <a:off x="4398005" y="3809292"/>
            <a:ext cx="1114182" cy="1219823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5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7675"/>
            <a:r>
              <a:rPr lang="nl-NL" dirty="0"/>
              <a:t>Conclusies </a:t>
            </a:r>
            <a:r>
              <a:rPr lang="nl-NL" dirty="0" smtClean="0"/>
              <a:t>uit de analyse:</a:t>
            </a:r>
            <a:endParaRPr lang="nl-NL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356840" y="1010653"/>
            <a:ext cx="11835160" cy="5808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/>
            <a:r>
              <a:rPr lang="nl-NL" sz="3200" dirty="0" smtClean="0"/>
              <a:t>De meeste fietsers uit Wormerland </a:t>
            </a:r>
            <a:r>
              <a:rPr lang="nl-NL" sz="3200" i="1" u="sng" dirty="0" smtClean="0"/>
              <a:t>naar</a:t>
            </a:r>
            <a:r>
              <a:rPr lang="nl-NL" sz="3200" i="1" dirty="0" smtClean="0"/>
              <a:t> </a:t>
            </a:r>
            <a:r>
              <a:rPr lang="nl-NL" sz="3200" dirty="0" smtClean="0"/>
              <a:t>de brug komen via de </a:t>
            </a:r>
            <a:r>
              <a:rPr lang="nl-NL" sz="3200" u="sng" dirty="0" smtClean="0"/>
              <a:t>Nieuweweg</a:t>
            </a:r>
            <a:r>
              <a:rPr lang="nl-NL" sz="3200" dirty="0" smtClean="0"/>
              <a:t>. </a:t>
            </a:r>
          </a:p>
          <a:p>
            <a:pPr marL="531813" indent="-531813"/>
            <a:endParaRPr lang="nl-NL" sz="3200" dirty="0" smtClean="0"/>
          </a:p>
          <a:p>
            <a:pPr marL="531813" indent="-531813"/>
            <a:r>
              <a:rPr lang="nl-NL" sz="3200" dirty="0" smtClean="0"/>
              <a:t>Terug naar huis rijden de meeste fietsers </a:t>
            </a:r>
            <a:r>
              <a:rPr lang="nl-NL" sz="3200" dirty="0" smtClean="0"/>
              <a:t>via </a:t>
            </a:r>
            <a:r>
              <a:rPr lang="nl-NL" sz="3200" dirty="0" smtClean="0"/>
              <a:t>de </a:t>
            </a:r>
            <a:r>
              <a:rPr lang="nl-NL" sz="3200" u="sng" dirty="0" smtClean="0"/>
              <a:t>Mercuriusweg</a:t>
            </a:r>
            <a:r>
              <a:rPr lang="nl-NL" sz="3200" dirty="0" smtClean="0"/>
              <a:t> want: </a:t>
            </a:r>
          </a:p>
          <a:p>
            <a:pPr marL="1160463" lvl="1" indent="-628650">
              <a:buFont typeface="Calibri" panose="020F0502020204030204" pitchFamily="34" charset="0"/>
              <a:buChar char="₋"/>
            </a:pPr>
            <a:r>
              <a:rPr lang="nl-NL" sz="3200" noProof="1" smtClean="0"/>
              <a:t>Fietsers kiezen </a:t>
            </a:r>
            <a:r>
              <a:rPr lang="nl-NL" sz="3200" b="1" u="sng" noProof="1" smtClean="0"/>
              <a:t>niet</a:t>
            </a:r>
            <a:r>
              <a:rPr lang="nl-NL" sz="3200" noProof="1" smtClean="0"/>
              <a:t> voor de oversteek in bocht naar de  </a:t>
            </a:r>
            <a:r>
              <a:rPr lang="nl-NL" sz="3200" noProof="1"/>
              <a:t>Nieuweweg-Noord </a:t>
            </a:r>
            <a:endParaRPr lang="nl-NL" sz="3200" noProof="1" smtClean="0"/>
          </a:p>
          <a:p>
            <a:pPr marL="1160463" lvl="1" indent="-628650">
              <a:buFont typeface="Calibri" panose="020F0502020204030204" pitchFamily="34" charset="0"/>
              <a:buChar char="₋"/>
            </a:pPr>
            <a:r>
              <a:rPr lang="nl-NL" sz="3200" noProof="1" smtClean="0"/>
              <a:t>Fietsers kiezen </a:t>
            </a:r>
            <a:r>
              <a:rPr lang="nl-NL" sz="3200" b="1" u="sng" noProof="1" smtClean="0"/>
              <a:t>wel</a:t>
            </a:r>
            <a:r>
              <a:rPr lang="nl-NL" sz="3200" noProof="1" smtClean="0"/>
              <a:t> voor de oversteek rotonde met Rouenweg maar vertragen zo het autoverkeer</a:t>
            </a:r>
            <a:endParaRPr lang="nl-NL" sz="3200" noProof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83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850"/>
            <a:r>
              <a:rPr lang="nl-NL" dirty="0" smtClean="0"/>
              <a:t>Onze </a:t>
            </a:r>
            <a:r>
              <a:rPr lang="nl-NL" dirty="0" smtClean="0"/>
              <a:t>aanbevelingen</a:t>
            </a:r>
            <a:endParaRPr lang="nl-NL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71463" y="1010653"/>
            <a:ext cx="11920537" cy="47757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/>
            <a:endParaRPr lang="nl-NL" sz="3200" dirty="0" smtClean="0"/>
          </a:p>
          <a:p>
            <a:pPr marL="450850" indent="-450850"/>
            <a:r>
              <a:rPr lang="nl-NL" sz="3200" dirty="0" smtClean="0"/>
              <a:t>T.b.v. </a:t>
            </a:r>
            <a:r>
              <a:rPr lang="nl-NL" sz="3200" dirty="0" smtClean="0"/>
              <a:t>fietsstroom </a:t>
            </a:r>
            <a:r>
              <a:rPr lang="nl-NL" sz="3200" u="sng" dirty="0" smtClean="0"/>
              <a:t>naar</a:t>
            </a:r>
            <a:r>
              <a:rPr lang="nl-NL" sz="3200" dirty="0" smtClean="0"/>
              <a:t> Wormerland:</a:t>
            </a:r>
          </a:p>
          <a:p>
            <a:pPr marL="450850" indent="-450850"/>
            <a:endParaRPr lang="nl-NL" sz="3200" dirty="0" smtClean="0"/>
          </a:p>
          <a:p>
            <a:pPr marL="1077913" lvl="1" indent="-620713">
              <a:buFont typeface="Calibri" panose="020F0502020204030204" pitchFamily="34" charset="0"/>
              <a:buChar char="₋"/>
            </a:pPr>
            <a:r>
              <a:rPr lang="nl-NL" sz="3200" dirty="0" smtClean="0"/>
              <a:t>Maak een </a:t>
            </a:r>
            <a:r>
              <a:rPr lang="nl-NL" sz="3200" b="1" dirty="0" smtClean="0"/>
              <a:t>tweerichtingen</a:t>
            </a:r>
            <a:r>
              <a:rPr lang="nl-NL" sz="3200" dirty="0" smtClean="0"/>
              <a:t> fietspad op de brug en </a:t>
            </a:r>
            <a:r>
              <a:rPr lang="nl-NL" sz="3200" dirty="0" smtClean="0"/>
              <a:t>aansluitend </a:t>
            </a:r>
          </a:p>
          <a:p>
            <a:pPr marL="457200" lvl="1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  </a:t>
            </a:r>
            <a:r>
              <a:rPr lang="nl-NL" sz="3200" dirty="0" smtClean="0"/>
              <a:t>op de Nieuweweg</a:t>
            </a:r>
          </a:p>
          <a:p>
            <a:pPr marL="457200" lvl="1" indent="0">
              <a:buNone/>
            </a:pPr>
            <a:r>
              <a:rPr lang="en-US" sz="3200" dirty="0" smtClean="0"/>
              <a:t>	</a:t>
            </a:r>
            <a:r>
              <a:rPr lang="en-US" sz="2000" dirty="0" smtClean="0"/>
              <a:t>  (NB. De druk op het knelpunt </a:t>
            </a:r>
            <a:r>
              <a:rPr lang="nl-NL" sz="2000" dirty="0" smtClean="0"/>
              <a:t>lastige </a:t>
            </a:r>
            <a:r>
              <a:rPr lang="nl-NL" sz="2000" dirty="0" smtClean="0"/>
              <a:t>fietsoversteek </a:t>
            </a:r>
            <a:r>
              <a:rPr lang="nl-NL" sz="2000" dirty="0" smtClean="0"/>
              <a:t>wordt sterk verminderd)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3200" dirty="0" smtClean="0"/>
              <a:t>-	 Behoud het </a:t>
            </a:r>
            <a:r>
              <a:rPr lang="nl-NL" sz="3200" b="1" dirty="0" smtClean="0"/>
              <a:t>eenrichtingsfietspad</a:t>
            </a:r>
            <a:r>
              <a:rPr lang="nl-NL" sz="3200" dirty="0" smtClean="0"/>
              <a:t> aan de oostkant van de brug.</a:t>
            </a:r>
          </a:p>
          <a:p>
            <a:pPr marL="457200" lvl="1" indent="0">
              <a:buNone/>
            </a:pPr>
            <a:r>
              <a:rPr lang="nl-NL" sz="3200" dirty="0" smtClean="0"/>
              <a:t>	</a:t>
            </a:r>
            <a:r>
              <a:rPr lang="en-US" sz="2000" dirty="0"/>
              <a:t>(NB. </a:t>
            </a:r>
            <a:r>
              <a:rPr lang="nl-NL" sz="2000" dirty="0" smtClean="0"/>
              <a:t>Een </a:t>
            </a:r>
            <a:r>
              <a:rPr lang="nl-NL" sz="2000" dirty="0"/>
              <a:t>tweerichtingen fietspad aan noordzijde van Mercuriusweg is </a:t>
            </a:r>
            <a:r>
              <a:rPr lang="nl-NL" sz="2000" dirty="0" smtClean="0"/>
              <a:t>daarmee </a:t>
            </a:r>
            <a:r>
              <a:rPr lang="nl-NL" sz="2000" i="1" dirty="0" smtClean="0"/>
              <a:t>onnodig</a:t>
            </a:r>
            <a:r>
              <a:rPr lang="nl-NL" sz="2000" i="1" dirty="0"/>
              <a:t>. </a:t>
            </a:r>
          </a:p>
          <a:p>
            <a:pPr marL="1077913" lvl="1" indent="-620713">
              <a:buFont typeface="Calibri" panose="020F0502020204030204" pitchFamily="34" charset="0"/>
              <a:buChar char="₋"/>
            </a:pPr>
            <a:endParaRPr lang="nl-NL" sz="3200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6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77306"/>
          </a:xfrm>
        </p:spPr>
        <p:txBody>
          <a:bodyPr>
            <a:normAutofit/>
          </a:bodyPr>
          <a:lstStyle/>
          <a:p>
            <a:pPr indent="355600"/>
            <a:r>
              <a:rPr lang="nl-NL" dirty="0" smtClean="0"/>
              <a:t>Het positieve effect</a:t>
            </a:r>
            <a:endParaRPr lang="nl-NL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432179" y="877306"/>
            <a:ext cx="11582401" cy="5455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7" indent="0">
              <a:lnSpc>
                <a:spcPct val="95000"/>
              </a:lnSpc>
              <a:spcBef>
                <a:spcPts val="0"/>
              </a:spcBef>
              <a:buNone/>
              <a:tabLst>
                <a:tab pos="719138" algn="l"/>
              </a:tabLst>
            </a:pPr>
            <a:r>
              <a:rPr lang="nl-NL" sz="3200" dirty="0" smtClean="0"/>
              <a:t>Twee-richtingen fietspad aan westzijde van Zaanbrug en éénrichting fietspad aan oostzijde betekent:</a:t>
            </a:r>
          </a:p>
          <a:p>
            <a:pPr marL="96837" indent="0">
              <a:lnSpc>
                <a:spcPct val="95000"/>
              </a:lnSpc>
              <a:spcBef>
                <a:spcPts val="0"/>
              </a:spcBef>
              <a:buNone/>
              <a:tabLst>
                <a:tab pos="719138" algn="l"/>
              </a:tabLst>
            </a:pPr>
            <a:endParaRPr lang="nl-NL" sz="3200" dirty="0" smtClean="0"/>
          </a:p>
          <a:p>
            <a:pPr marL="895350" indent="-798513">
              <a:tabLst>
                <a:tab pos="719138" algn="l"/>
              </a:tabLst>
            </a:pPr>
            <a:r>
              <a:rPr lang="nl-NL" sz="3200" dirty="0" smtClean="0"/>
              <a:t>Minder conflictsituaties tussen </a:t>
            </a:r>
            <a:r>
              <a:rPr lang="nl-NL" sz="3200" dirty="0"/>
              <a:t>2.700 fietsers </a:t>
            </a:r>
            <a:r>
              <a:rPr lang="nl-NL" sz="3200" dirty="0" smtClean="0"/>
              <a:t>en 8.800 auto’s </a:t>
            </a:r>
          </a:p>
          <a:p>
            <a:pPr marL="895350" indent="-798513">
              <a:tabLst>
                <a:tab pos="719138" algn="l"/>
              </a:tabLst>
            </a:pPr>
            <a:r>
              <a:rPr lang="nl-NL" sz="3200" dirty="0" smtClean="0"/>
              <a:t>Betere doorstroming voor 8.800 (vracht)auto’s en bussen</a:t>
            </a:r>
          </a:p>
          <a:p>
            <a:pPr marL="1614488" lvl="1" indent="-719138">
              <a:buFont typeface="Calibri" panose="020F0502020204030204" pitchFamily="34" charset="0"/>
              <a:buChar char="₋"/>
              <a:tabLst>
                <a:tab pos="895350" algn="l"/>
              </a:tabLst>
            </a:pPr>
            <a:r>
              <a:rPr lang="nl-NL" sz="3200" dirty="0" smtClean="0"/>
              <a:t>in bocht van Nieuweweg en Mercuriusweg</a:t>
            </a:r>
          </a:p>
          <a:p>
            <a:pPr marL="1614488" lvl="1" indent="-719138">
              <a:buFont typeface="Calibri" panose="020F0502020204030204" pitchFamily="34" charset="0"/>
              <a:buChar char="₋"/>
              <a:tabLst>
                <a:tab pos="895350" algn="l"/>
              </a:tabLst>
            </a:pPr>
            <a:r>
              <a:rPr lang="nl-NL" sz="3200" dirty="0" smtClean="0"/>
              <a:t>op rotonde met Rouenweg  </a:t>
            </a:r>
            <a:endParaRPr lang="nl-NL" sz="3200" dirty="0" smtClean="0"/>
          </a:p>
          <a:p>
            <a:pPr marL="1614488" lvl="1" indent="-719138">
              <a:buFont typeface="Calibri" panose="020F0502020204030204" pitchFamily="34" charset="0"/>
              <a:buChar char="₋"/>
              <a:tabLst>
                <a:tab pos="895350" algn="l"/>
              </a:tabLst>
            </a:pPr>
            <a:r>
              <a:rPr lang="nl-NL" sz="3200" dirty="0"/>
              <a:t>bij VRI-kruising aan zuidzijde </a:t>
            </a:r>
            <a:r>
              <a:rPr lang="nl-NL" sz="3200" dirty="0" smtClean="0"/>
              <a:t>brug </a:t>
            </a:r>
            <a:r>
              <a:rPr lang="nl-NL" sz="2000" dirty="0" smtClean="0"/>
              <a:t>(1 VRI kan vervallen)</a:t>
            </a:r>
            <a:endParaRPr lang="nl-NL" sz="2000" dirty="0" smtClean="0"/>
          </a:p>
          <a:p>
            <a:pPr marL="1614488" lvl="1" indent="-719138">
              <a:buFont typeface="Calibri" panose="020F0502020204030204" pitchFamily="34" charset="0"/>
              <a:buChar char="₋"/>
              <a:tabLst>
                <a:tab pos="895350" algn="l"/>
              </a:tabLst>
            </a:pPr>
            <a:r>
              <a:rPr lang="nl-NL" sz="3200" dirty="0" smtClean="0"/>
              <a:t>op </a:t>
            </a:r>
            <a:r>
              <a:rPr lang="nl-NL" sz="3200" dirty="0" smtClean="0"/>
              <a:t>alle </a:t>
            </a:r>
            <a:r>
              <a:rPr lang="nl-NL" sz="3200" dirty="0" smtClean="0"/>
              <a:t>drie locaties </a:t>
            </a:r>
            <a:r>
              <a:rPr lang="nl-NL" sz="3200" dirty="0" smtClean="0"/>
              <a:t>minder risico op ongevallen</a:t>
            </a:r>
            <a:endParaRPr lang="nl-NL" sz="3200" dirty="0"/>
          </a:p>
          <a:p>
            <a:pPr marL="1614488" lvl="1" indent="-719138">
              <a:buFont typeface="Calibri" panose="020F0502020204030204" pitchFamily="34" charset="0"/>
              <a:buChar char="₋"/>
              <a:tabLst>
                <a:tab pos="895350" algn="l"/>
              </a:tabLst>
            </a:pPr>
            <a:endParaRPr lang="nl-NL" sz="32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0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5468" y="158676"/>
            <a:ext cx="11596531" cy="851977"/>
          </a:xfrm>
        </p:spPr>
        <p:txBody>
          <a:bodyPr/>
          <a:lstStyle/>
          <a:p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 smtClean="0"/>
              <a:t>scheepvaart</a:t>
            </a:r>
            <a:r>
              <a:rPr lang="en-US" dirty="0" smtClean="0"/>
              <a:t>, </a:t>
            </a:r>
            <a:r>
              <a:rPr lang="en-US" dirty="0" err="1" smtClean="0"/>
              <a:t>fiets</a:t>
            </a:r>
            <a:r>
              <a:rPr lang="en-US" dirty="0" smtClean="0"/>
              <a:t>- </a:t>
            </a:r>
            <a:r>
              <a:rPr lang="en-US" dirty="0" err="1" smtClean="0"/>
              <a:t>én</a:t>
            </a:r>
            <a:r>
              <a:rPr lang="en-US" dirty="0" smtClean="0"/>
              <a:t> </a:t>
            </a:r>
            <a:r>
              <a:rPr lang="en-US" dirty="0" err="1" smtClean="0"/>
              <a:t>autoverkeer</a:t>
            </a:r>
            <a:endParaRPr lang="nl-NL" dirty="0"/>
          </a:p>
        </p:txBody>
      </p:sp>
      <p:pic>
        <p:nvPicPr>
          <p:cNvPr id="4" name="Tijdelijke aanduiding voor inhoud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69" y="896863"/>
            <a:ext cx="11596530" cy="5961140"/>
          </a:xfrm>
          <a:prstGeom prst="rect">
            <a:avLst/>
          </a:prstGeom>
        </p:spPr>
      </p:pic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11466302" y="6059839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0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58677"/>
            <a:ext cx="12191999" cy="726660"/>
          </a:xfrm>
        </p:spPr>
        <p:txBody>
          <a:bodyPr>
            <a:normAutofit/>
          </a:bodyPr>
          <a:lstStyle/>
          <a:p>
            <a:pPr indent="620713"/>
            <a:r>
              <a:rPr lang="nl-NL" sz="4000" b="1" dirty="0" smtClean="0"/>
              <a:t>Wat ik u wil gaan vertellen</a:t>
            </a:r>
            <a:endParaRPr lang="nl-NL" sz="4000" b="1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609599" y="1092819"/>
            <a:ext cx="11389113" cy="53525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lnSpc>
                <a:spcPct val="100000"/>
              </a:lnSpc>
            </a:pPr>
            <a:r>
              <a:rPr lang="nl-NL" sz="3600" noProof="1" smtClean="0"/>
              <a:t>Vervanging Zaanbrug : </a:t>
            </a:r>
            <a:endParaRPr lang="nl-NL" sz="3600" noProof="1"/>
          </a:p>
          <a:p>
            <a:pPr marL="628650" indent="-628650">
              <a:lnSpc>
                <a:spcPct val="100000"/>
              </a:lnSpc>
            </a:pPr>
            <a:endParaRPr lang="nl-NL" sz="3600" noProof="1" smtClean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200" i="1" noProof="1" smtClean="0"/>
              <a:t> Onze analyse van de situatie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200" i="1" noProof="1" smtClean="0"/>
              <a:t> Onze aanbevelingen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3200" i="1" noProof="1"/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3200" i="1" dirty="0" smtClean="0"/>
              <a:t>Vervanging </a:t>
            </a:r>
            <a:r>
              <a:rPr lang="nl-NL" sz="3200" i="1" dirty="0"/>
              <a:t>bestaande schakels in het </a:t>
            </a:r>
            <a:r>
              <a:rPr lang="nl-NL" sz="3200" i="1" dirty="0" smtClean="0"/>
              <a:t>netwerk biedt een kans!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3200" i="1" noProof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89113"/>
            <a:r>
              <a:rPr lang="nl-NL" dirty="0"/>
              <a:t>Vervanging Zaanbrug is zo’n kans</a:t>
            </a:r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819" y="886392"/>
            <a:ext cx="10282180" cy="59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" y="158676"/>
            <a:ext cx="12191999" cy="851977"/>
          </a:xfrm>
        </p:spPr>
        <p:txBody>
          <a:bodyPr/>
          <a:lstStyle/>
          <a:p>
            <a:pPr marL="449263" indent="-87313"/>
            <a:r>
              <a:rPr lang="en-US" dirty="0" err="1" smtClean="0"/>
              <a:t>Analyse</a:t>
            </a:r>
            <a:r>
              <a:rPr lang="en-US" dirty="0" smtClean="0"/>
              <a:t> van </a:t>
            </a:r>
            <a:r>
              <a:rPr lang="en-US" dirty="0"/>
              <a:t>de </a:t>
            </a:r>
            <a:r>
              <a:rPr lang="en-US" dirty="0" err="1" smtClean="0"/>
              <a:t>situatie</a:t>
            </a:r>
            <a:r>
              <a:rPr lang="en-US" dirty="0" smtClean="0"/>
              <a:t>: </a:t>
            </a:r>
            <a:r>
              <a:rPr lang="en-US" sz="2000" dirty="0" err="1" smtClean="0"/>
              <a:t>bronnen</a:t>
            </a:r>
            <a:endParaRPr lang="nl-NL" sz="2000" dirty="0"/>
          </a:p>
        </p:txBody>
      </p:sp>
      <p:pic>
        <p:nvPicPr>
          <p:cNvPr id="4" name="Tijdelijke aanduiding voor inhou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0653"/>
            <a:ext cx="9705314" cy="51747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0" y="1862630"/>
            <a:ext cx="9705314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Bronnen: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Verkeerskundige onderzoeken Zaanbrug (Goudappel </a:t>
            </a:r>
            <a:r>
              <a:rPr lang="nl-NL" sz="2800" dirty="0" err="1" smtClean="0"/>
              <a:t>Coffeng</a:t>
            </a:r>
            <a:r>
              <a:rPr lang="nl-NL" sz="2800" dirty="0" smtClean="0"/>
              <a:t> </a:t>
            </a:r>
            <a:r>
              <a:rPr lang="nl-NL" sz="2800" dirty="0"/>
              <a:t>en </a:t>
            </a:r>
            <a:r>
              <a:rPr lang="nl-NL" sz="2800" dirty="0" smtClean="0"/>
              <a:t>Oranjewoud i.o. </a:t>
            </a:r>
            <a:r>
              <a:rPr lang="nl-NL" sz="2800" dirty="0"/>
              <a:t>Prov. N-H </a:t>
            </a:r>
            <a:r>
              <a:rPr lang="nl-NL" sz="2800" dirty="0" smtClean="0"/>
              <a:t>, juni 2011)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Onderzoek fietsverbinding Wormerland-Zaanstad (Oranjewoud / </a:t>
            </a:r>
            <a:r>
              <a:rPr lang="nl-NL" sz="2800" dirty="0" err="1" smtClean="0"/>
              <a:t>Antea</a:t>
            </a:r>
            <a:r>
              <a:rPr lang="nl-NL" sz="2800" dirty="0" smtClean="0"/>
              <a:t>  i.o. SRA, januari 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Ontwerpwijzer fietsverkeer (CROW/Fietsberaad 2006)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Aanbevelingen </a:t>
            </a:r>
            <a:r>
              <a:rPr lang="nl-NL" sz="2800" dirty="0"/>
              <a:t>Stedelijke Verkeersvoorzieningen (ASVV, CROW </a:t>
            </a:r>
            <a:r>
              <a:rPr lang="nl-NL" sz="2800" dirty="0" smtClean="0"/>
              <a:t>2012)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7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81" y="1293541"/>
            <a:ext cx="10109605" cy="558900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546324"/>
            <a:ext cx="12191999" cy="718016"/>
          </a:xfrm>
        </p:spPr>
        <p:txBody>
          <a:bodyPr>
            <a:normAutofit/>
          </a:bodyPr>
          <a:lstStyle/>
          <a:p>
            <a:r>
              <a:rPr lang="nl-NL" dirty="0" smtClean="0"/>
              <a:t> Aantal </a:t>
            </a:r>
            <a:r>
              <a:rPr lang="nl-NL" dirty="0" smtClean="0">
                <a:solidFill>
                  <a:srgbClr val="FF0000"/>
                </a:solidFill>
              </a:rPr>
              <a:t>auto’s</a:t>
            </a:r>
            <a:r>
              <a:rPr lang="nl-NL" dirty="0" smtClean="0"/>
              <a:t> en </a:t>
            </a:r>
            <a:r>
              <a:rPr lang="nl-NL" dirty="0" smtClean="0">
                <a:solidFill>
                  <a:srgbClr val="92D050"/>
                </a:solidFill>
              </a:rPr>
              <a:t>fietsers</a:t>
            </a:r>
            <a:r>
              <a:rPr lang="nl-NL" dirty="0" smtClean="0"/>
              <a:t> op Zaanbrug (per etmaal)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905640" y="2579937"/>
            <a:ext cx="4313132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(beide richting bij elkaar) </a:t>
            </a:r>
            <a:r>
              <a:rPr lang="nl-NL" sz="3200" b="1" dirty="0" smtClean="0">
                <a:solidFill>
                  <a:srgbClr val="FF0000"/>
                </a:solidFill>
              </a:rPr>
              <a:t>15.200 auto’s</a:t>
            </a:r>
          </a:p>
          <a:p>
            <a:r>
              <a:rPr lang="nl-NL" sz="3200" b="1" dirty="0" smtClean="0">
                <a:solidFill>
                  <a:srgbClr val="92D050"/>
                </a:solidFill>
              </a:rPr>
              <a:t>8.000 fietsers</a:t>
            </a:r>
          </a:p>
        </p:txBody>
      </p:sp>
      <p:sp>
        <p:nvSpPr>
          <p:cNvPr id="12" name="PIJL-LINKS 11"/>
          <p:cNvSpPr/>
          <p:nvPr/>
        </p:nvSpPr>
        <p:spPr>
          <a:xfrm rot="17218696">
            <a:off x="3719878" y="3458342"/>
            <a:ext cx="2285506" cy="375958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IJL-LINKS 6"/>
          <p:cNvSpPr/>
          <p:nvPr/>
        </p:nvSpPr>
        <p:spPr>
          <a:xfrm rot="6370703">
            <a:off x="3978790" y="3464083"/>
            <a:ext cx="2239903" cy="398045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PIJL-LINKS 13"/>
          <p:cNvSpPr/>
          <p:nvPr/>
        </p:nvSpPr>
        <p:spPr>
          <a:xfrm rot="17218696">
            <a:off x="3472483" y="3474685"/>
            <a:ext cx="2285506" cy="224460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PIJL-LINKS 14"/>
          <p:cNvSpPr/>
          <p:nvPr/>
        </p:nvSpPr>
        <p:spPr>
          <a:xfrm rot="6409188">
            <a:off x="4194601" y="3589158"/>
            <a:ext cx="2285506" cy="224460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897380" y="6084380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0314408" y="2575047"/>
            <a:ext cx="1595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Analyse van de situatie: </a:t>
            </a:r>
          </a:p>
          <a:p>
            <a:pPr algn="ctr"/>
            <a:endParaRPr lang="nl-NL" sz="2800" dirty="0"/>
          </a:p>
          <a:p>
            <a:pPr algn="ctr"/>
            <a:r>
              <a:rPr lang="nl-NL" sz="2000" dirty="0" smtClean="0"/>
              <a:t>Hoeveelheid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524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"/>
            <a:ext cx="10972799" cy="841828"/>
          </a:xfrm>
        </p:spPr>
        <p:txBody>
          <a:bodyPr>
            <a:normAutofit/>
          </a:bodyPr>
          <a:lstStyle/>
          <a:p>
            <a:r>
              <a:rPr lang="nl-NL" sz="4800" i="1" dirty="0"/>
              <a:t>‘Herkomst’ fietsers</a:t>
            </a:r>
            <a:r>
              <a:rPr lang="nl-NL" sz="4800" dirty="0"/>
              <a:t> van Noord naar Zuid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" y="650194"/>
            <a:ext cx="11605547" cy="6211780"/>
          </a:xfrm>
          <a:prstGeom prst="rect">
            <a:avLst/>
          </a:prstGeom>
        </p:spPr>
      </p:pic>
      <p:sp>
        <p:nvSpPr>
          <p:cNvPr id="3" name="PIJL-LINKS 2"/>
          <p:cNvSpPr/>
          <p:nvPr/>
        </p:nvSpPr>
        <p:spPr>
          <a:xfrm rot="21012822">
            <a:off x="6534792" y="3686500"/>
            <a:ext cx="1648128" cy="273159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IJL-LINKS 10"/>
          <p:cNvSpPr/>
          <p:nvPr/>
        </p:nvSpPr>
        <p:spPr>
          <a:xfrm rot="17199030">
            <a:off x="5801694" y="2534973"/>
            <a:ext cx="2067551" cy="696491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IJL-LINKS 11"/>
          <p:cNvSpPr/>
          <p:nvPr/>
        </p:nvSpPr>
        <p:spPr>
          <a:xfrm rot="12055278">
            <a:off x="3354226" y="2572826"/>
            <a:ext cx="2267593" cy="432705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412544" y="2413173"/>
            <a:ext cx="79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5" name="PIJL-OMLAAG 14"/>
          <p:cNvSpPr/>
          <p:nvPr/>
        </p:nvSpPr>
        <p:spPr>
          <a:xfrm rot="1054755">
            <a:off x="5155610" y="5706293"/>
            <a:ext cx="937439" cy="1038360"/>
          </a:xfrm>
          <a:prstGeom prst="downArrow">
            <a:avLst/>
          </a:prstGeom>
          <a:gradFill>
            <a:gsLst>
              <a:gs pos="97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653" y="1359875"/>
            <a:ext cx="5635964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9264523" y="6059837"/>
            <a:ext cx="585787" cy="798163"/>
          </a:xfrm>
          <a:prstGeom prst="rect">
            <a:avLst/>
          </a:prstGeo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0314408" y="2575047"/>
            <a:ext cx="159509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Analyse van de situatie: </a:t>
            </a:r>
          </a:p>
          <a:p>
            <a:pPr algn="ctr"/>
            <a:endParaRPr lang="nl-NL" sz="2800" dirty="0"/>
          </a:p>
          <a:p>
            <a:pPr algn="ctr"/>
            <a:r>
              <a:rPr lang="nl-NL" sz="2000" dirty="0" smtClean="0"/>
              <a:t>herkomst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409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"/>
            <a:ext cx="10972799" cy="841828"/>
          </a:xfrm>
        </p:spPr>
        <p:txBody>
          <a:bodyPr>
            <a:normAutofit/>
          </a:bodyPr>
          <a:lstStyle/>
          <a:p>
            <a:r>
              <a:rPr lang="nl-NL" sz="4800" i="1" dirty="0"/>
              <a:t>‘Bestemming’ fietsers</a:t>
            </a:r>
            <a:r>
              <a:rPr lang="nl-NL" sz="4800" dirty="0"/>
              <a:t> van Zuid naar Noord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597" y="682561"/>
            <a:ext cx="11605547" cy="6211780"/>
          </a:xfrm>
          <a:prstGeom prst="rect">
            <a:avLst/>
          </a:prstGeom>
        </p:spPr>
      </p:pic>
      <p:sp>
        <p:nvSpPr>
          <p:cNvPr id="3" name="PIJL-LINKS 2"/>
          <p:cNvSpPr/>
          <p:nvPr/>
        </p:nvSpPr>
        <p:spPr>
          <a:xfrm rot="10147720">
            <a:off x="6308171" y="3553830"/>
            <a:ext cx="1992806" cy="567271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IJL-LINKS 10"/>
          <p:cNvSpPr/>
          <p:nvPr/>
        </p:nvSpPr>
        <p:spPr>
          <a:xfrm rot="6350405">
            <a:off x="5712001" y="2617025"/>
            <a:ext cx="1842995" cy="420734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IJL-LINKS 11"/>
          <p:cNvSpPr/>
          <p:nvPr/>
        </p:nvSpPr>
        <p:spPr>
          <a:xfrm rot="1474839">
            <a:off x="3730821" y="2711425"/>
            <a:ext cx="2267593" cy="432705"/>
          </a:xfrm>
          <a:prstGeom prst="leftArrow">
            <a:avLst>
              <a:gd name="adj1" fmla="val 50000"/>
              <a:gd name="adj2" fmla="val 4509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065541" y="1593888"/>
            <a:ext cx="79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5" name="PIJL-OMLAAG 4"/>
          <p:cNvSpPr/>
          <p:nvPr/>
        </p:nvSpPr>
        <p:spPr>
          <a:xfrm rot="11853492">
            <a:off x="5197450" y="5702428"/>
            <a:ext cx="937439" cy="1038360"/>
          </a:xfrm>
          <a:prstGeom prst="downArrow">
            <a:avLst/>
          </a:prstGeom>
          <a:gradFill>
            <a:gsLst>
              <a:gs pos="97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359002"/>
            <a:ext cx="5376064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9264523" y="6059837"/>
            <a:ext cx="585787" cy="798163"/>
          </a:xfrm>
          <a:prstGeom prst="rect">
            <a:avLst/>
          </a:prstGeo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0314408" y="2575047"/>
            <a:ext cx="159509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Analyse van de situatie: </a:t>
            </a:r>
          </a:p>
          <a:p>
            <a:pPr algn="ctr"/>
            <a:endParaRPr lang="nl-NL" sz="2800" dirty="0"/>
          </a:p>
          <a:p>
            <a:pPr algn="ctr"/>
            <a:r>
              <a:rPr lang="nl-NL" sz="2000" dirty="0" smtClean="0"/>
              <a:t>bestemming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79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682" y="1095707"/>
            <a:ext cx="6664272" cy="580384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58677"/>
            <a:ext cx="12191999" cy="718016"/>
          </a:xfrm>
        </p:spPr>
        <p:txBody>
          <a:bodyPr/>
          <a:lstStyle/>
          <a:p>
            <a:pPr algn="ctr"/>
            <a:r>
              <a:rPr lang="nl-NL" dirty="0" smtClean="0"/>
              <a:t>1e </a:t>
            </a:r>
            <a:r>
              <a:rPr lang="nl-NL" i="1" dirty="0" smtClean="0"/>
              <a:t>onnodige</a:t>
            </a:r>
            <a:r>
              <a:rPr lang="nl-NL" dirty="0" smtClean="0"/>
              <a:t> conflicterende stroom bij Zaanbrug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476265" y="1470246"/>
            <a:ext cx="785510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Zaanbrug &lt;-&gt; </a:t>
            </a:r>
            <a:r>
              <a:rPr lang="nl-NL" sz="3200" b="1" dirty="0">
                <a:solidFill>
                  <a:srgbClr val="FF0000"/>
                </a:solidFill>
              </a:rPr>
              <a:t>Mercuriusweg </a:t>
            </a:r>
            <a:r>
              <a:rPr lang="nl-NL" sz="3200" b="1" dirty="0" smtClean="0">
                <a:solidFill>
                  <a:srgbClr val="FF0000"/>
                </a:solidFill>
              </a:rPr>
              <a:t>: 8.500 auto’s</a:t>
            </a:r>
          </a:p>
          <a:p>
            <a:r>
              <a:rPr lang="nl-NL" sz="3200" b="1" dirty="0" smtClean="0">
                <a:solidFill>
                  <a:srgbClr val="92D050"/>
                </a:solidFill>
              </a:rPr>
              <a:t>Zaanbrug &lt;-&gt; Nieuweweg-</a:t>
            </a:r>
            <a:r>
              <a:rPr lang="nl-NL" sz="3200" b="1" dirty="0" err="1" smtClean="0">
                <a:solidFill>
                  <a:srgbClr val="92D050"/>
                </a:solidFill>
              </a:rPr>
              <a:t>Nrd</a:t>
            </a:r>
            <a:r>
              <a:rPr lang="nl-NL" sz="3200" b="1" dirty="0" smtClean="0">
                <a:solidFill>
                  <a:srgbClr val="92D050"/>
                </a:solidFill>
              </a:rPr>
              <a:t>: 1.650 fietsers</a:t>
            </a:r>
            <a:endParaRPr lang="nl-NL" sz="3200" b="1" dirty="0">
              <a:solidFill>
                <a:srgbClr val="92D050"/>
              </a:solidFill>
            </a:endParaRPr>
          </a:p>
        </p:txBody>
      </p:sp>
      <p:sp>
        <p:nvSpPr>
          <p:cNvPr id="4" name="PIJL-LINKS en -OMHOOG 3"/>
          <p:cNvSpPr/>
          <p:nvPr/>
        </p:nvSpPr>
        <p:spPr>
          <a:xfrm rot="11542051">
            <a:off x="4908096" y="4137483"/>
            <a:ext cx="1482660" cy="1631221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PIJL-RECHTS 1"/>
          <p:cNvSpPr/>
          <p:nvPr/>
        </p:nvSpPr>
        <p:spPr>
          <a:xfrm rot="16940110">
            <a:off x="4848718" y="4218421"/>
            <a:ext cx="1818392" cy="5734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0314408" y="2575047"/>
            <a:ext cx="159509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Analyse van de situatie: </a:t>
            </a:r>
            <a:endParaRPr lang="nl-NL" sz="2800" dirty="0"/>
          </a:p>
          <a:p>
            <a:pPr algn="ctr"/>
            <a:r>
              <a:rPr lang="nl-NL" sz="2000" dirty="0" smtClean="0"/>
              <a:t>Conflict 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839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1755" y="1028443"/>
            <a:ext cx="6537278" cy="582955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58677"/>
            <a:ext cx="12191999" cy="718016"/>
          </a:xfrm>
        </p:spPr>
        <p:txBody>
          <a:bodyPr/>
          <a:lstStyle/>
          <a:p>
            <a:pPr algn="ctr"/>
            <a:r>
              <a:rPr lang="nl-NL" dirty="0"/>
              <a:t>2</a:t>
            </a:r>
            <a:r>
              <a:rPr lang="nl-NL" dirty="0" smtClean="0"/>
              <a:t>e </a:t>
            </a:r>
            <a:r>
              <a:rPr lang="nl-NL" i="1" dirty="0" smtClean="0"/>
              <a:t>onnodige</a:t>
            </a:r>
            <a:r>
              <a:rPr lang="nl-NL" dirty="0" smtClean="0"/>
              <a:t> conflicterende stroom bij Zaanbrug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476265" y="1470246"/>
            <a:ext cx="86015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Rotonde Rouenweg &lt;-&gt; Rigastraat : 6.300 auto’s</a:t>
            </a:r>
          </a:p>
          <a:p>
            <a:r>
              <a:rPr lang="nl-NL" sz="3200" b="1" dirty="0" smtClean="0">
                <a:solidFill>
                  <a:srgbClr val="92D050"/>
                </a:solidFill>
              </a:rPr>
              <a:t>Zaanbrug &lt;-&gt; Nieuweweg-</a:t>
            </a:r>
            <a:r>
              <a:rPr lang="nl-NL" sz="3200" b="1" dirty="0" err="1" smtClean="0">
                <a:solidFill>
                  <a:srgbClr val="92D050"/>
                </a:solidFill>
              </a:rPr>
              <a:t>Nrd</a:t>
            </a:r>
            <a:r>
              <a:rPr lang="nl-NL" sz="3200" b="1" dirty="0" smtClean="0">
                <a:solidFill>
                  <a:srgbClr val="92D050"/>
                </a:solidFill>
              </a:rPr>
              <a:t>: 1.000 fietsers</a:t>
            </a:r>
            <a:endParaRPr lang="nl-NL" sz="3200" b="1" dirty="0">
              <a:solidFill>
                <a:srgbClr val="92D050"/>
              </a:solidFill>
            </a:endParaRPr>
          </a:p>
        </p:txBody>
      </p:sp>
      <p:sp>
        <p:nvSpPr>
          <p:cNvPr id="2" name="PIJL-RECHTS 1"/>
          <p:cNvSpPr/>
          <p:nvPr/>
        </p:nvSpPr>
        <p:spPr>
          <a:xfrm rot="1744307">
            <a:off x="4705128" y="4629975"/>
            <a:ext cx="2135679" cy="553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LINKS en -OMHOOG 5"/>
          <p:cNvSpPr/>
          <p:nvPr/>
        </p:nvSpPr>
        <p:spPr>
          <a:xfrm rot="6563509">
            <a:off x="5268548" y="3593708"/>
            <a:ext cx="1267575" cy="1329441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bogen PIJL-OMHOOG 7"/>
          <p:cNvSpPr/>
          <p:nvPr/>
        </p:nvSpPr>
        <p:spPr>
          <a:xfrm rot="1253503">
            <a:off x="5012358" y="3292794"/>
            <a:ext cx="1209859" cy="1945218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9264523" y="6059837"/>
            <a:ext cx="585787" cy="798163"/>
          </a:xfrm>
        </p:spPr>
        <p:txBody>
          <a:bodyPr lIns="360000" rIns="0" bIns="108000" anchor="b" anchorCtr="1"/>
          <a:lstStyle>
            <a:lvl1pPr>
              <a:defRPr sz="800"/>
            </a:lvl1pPr>
          </a:lstStyle>
          <a:p>
            <a:r>
              <a:rPr lang="nl-NL" dirty="0" smtClean="0"/>
              <a:t>1.0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0314408" y="2575047"/>
            <a:ext cx="159509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Analyse van de situatie: </a:t>
            </a:r>
            <a:endParaRPr lang="nl-NL" sz="2800" dirty="0"/>
          </a:p>
          <a:p>
            <a:pPr algn="ctr"/>
            <a:r>
              <a:rPr lang="nl-NL" sz="2000" dirty="0" smtClean="0"/>
              <a:t>Conflict 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626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474</Words>
  <Application>Microsoft Office PowerPoint</Application>
  <PresentationFormat>Aangepast</PresentationFormat>
  <Paragraphs>108</Paragraphs>
  <Slides>14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PowerPoint-presentatie</vt:lpstr>
      <vt:lpstr>Wat ik u wil gaan vertellen</vt:lpstr>
      <vt:lpstr>Vervanging Zaanbrug is zo’n kans</vt:lpstr>
      <vt:lpstr>Analyse van de situatie: bronnen</vt:lpstr>
      <vt:lpstr> Aantal auto’s en fietsers op Zaanbrug (per etmaal)</vt:lpstr>
      <vt:lpstr>‘Herkomst’ fietsers van Noord naar Zuid</vt:lpstr>
      <vt:lpstr>‘Bestemming’ fietsers van Zuid naar Noord</vt:lpstr>
      <vt:lpstr>1e onnodige conflicterende stroom bij Zaanbrug </vt:lpstr>
      <vt:lpstr>2e onnodige conflicterende stroom bij Zaanbrug </vt:lpstr>
      <vt:lpstr>3e onnodige conflicterende stroom bij Zaanbrug </vt:lpstr>
      <vt:lpstr>Conclusies uit de analyse:</vt:lpstr>
      <vt:lpstr>Onze aanbevelingen</vt:lpstr>
      <vt:lpstr>Het positieve effect</vt:lpstr>
      <vt:lpstr>Winst voor scheepvaart, fiets- én autoverkeer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 van Der Linden</dc:creator>
  <cp:lastModifiedBy>fietsersbond</cp:lastModifiedBy>
  <cp:revision>80</cp:revision>
  <dcterms:created xsi:type="dcterms:W3CDTF">2016-01-20T11:13:35Z</dcterms:created>
  <dcterms:modified xsi:type="dcterms:W3CDTF">2016-05-09T19:11:06Z</dcterms:modified>
</cp:coreProperties>
</file>